
<file path=[Content_Types].xml><?xml version="1.0" encoding="utf-8"?>
<Types xmlns="http://schemas.openxmlformats.org/package/2006/content-types">
  <Default Extension="xml" ContentType="application/xml"/>
  <Default Extension="wmv" ContentType="video/x-ms-wmv"/>
  <Default Extension="wmf" ContentType="image/x-wmf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  <p:sldId id="422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2" autoAdjust="0"/>
    <p:restoredTop sz="84864" autoAdjust="0"/>
  </p:normalViewPr>
  <p:slideViewPr>
    <p:cSldViewPr>
      <p:cViewPr varScale="1">
        <p:scale>
          <a:sx n="86" d="100"/>
          <a:sy n="86" d="100"/>
        </p:scale>
        <p:origin x="216" y="1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tags" Target="tags/tag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theme</a:t>
            </a:r>
            <a:r>
              <a:rPr lang="en-US" baseline="0" dirty="0" smtClean="0"/>
              <a:t> in the class: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goal we have in mind.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mathematical abstraction to formalize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blinking your eye (not using your entire thinking capabilities),</a:t>
            </a:r>
            <a:r>
              <a:rPr lang="en-US" baseline="0" dirty="0" smtClean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comes back on exams</a:t>
            </a:r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90 * (2^30-1) + 30 * 2^29 = 145 billion</a:t>
            </a:r>
          </a:p>
          <a:p>
            <a:r>
              <a:rPr lang="en-US" smtClean="0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show tree</a:t>
            </a:r>
          </a:p>
          <a:p>
            <a:r>
              <a:rPr lang="en-US" dirty="0" smtClean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3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3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wmv"/><Relationship Id="rId2" Type="http://schemas.openxmlformats.org/officeDocument/2006/relationships/video" Target="../media/media3.wm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wmv"/><Relationship Id="rId2" Type="http://schemas.openxmlformats.org/officeDocument/2006/relationships/video" Target="../media/media4.wm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CSE 511A: Introduction to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Instructor: Roman Garnett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Washington University in St. Louis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space:</a:t>
            </a:r>
          </a:p>
          <a:p>
            <a:pPr lvl="1" eaLnBrk="1" hangingPunct="1"/>
            <a:r>
              <a:rPr lang="en-US" sz="2000" dirty="0" smtClean="0"/>
              <a:t>Cities</a:t>
            </a:r>
          </a:p>
          <a:p>
            <a:pPr eaLnBrk="1" hangingPunct="1"/>
            <a:r>
              <a:rPr lang="en-US" sz="2400" dirty="0" smtClean="0"/>
              <a:t>Successor function:</a:t>
            </a:r>
          </a:p>
          <a:p>
            <a:pPr lvl="1" eaLnBrk="1" hangingPunct="1"/>
            <a:r>
              <a:rPr lang="en-US" sz="2000" dirty="0" smtClean="0"/>
              <a:t>Roads: Go to adjacent city with cost = distance</a:t>
            </a:r>
          </a:p>
          <a:p>
            <a:pPr eaLnBrk="1" hangingPunct="1"/>
            <a:r>
              <a:rPr lang="en-US" sz="2400" dirty="0" smtClean="0"/>
              <a:t>Start state:</a:t>
            </a:r>
          </a:p>
          <a:p>
            <a:pPr lvl="1" eaLnBrk="1" hangingPunct="1"/>
            <a:r>
              <a:rPr lang="en-US" sz="2000" dirty="0" smtClean="0"/>
              <a:t>Arad</a:t>
            </a:r>
          </a:p>
          <a:p>
            <a:pPr eaLnBrk="1" hangingPunct="1"/>
            <a:r>
              <a:rPr lang="en-US" sz="2400" dirty="0" smtClean="0"/>
              <a:t>Goal test:</a:t>
            </a:r>
          </a:p>
          <a:p>
            <a:pPr lvl="1" eaLnBrk="1" hangingPunct="1"/>
            <a:r>
              <a:rPr lang="en-US" sz="2000" dirty="0" smtClean="0"/>
              <a:t>Is state == Bucharest?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2400" dirty="0" smtClean="0"/>
              <a:t>Solution?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en-US" sz="2400" dirty="0" err="1" smtClean="0"/>
              <a:t>Pathing</a:t>
            </a:r>
            <a:endParaRPr lang="en-US" sz="2400" dirty="0" smtClean="0"/>
          </a:p>
          <a:p>
            <a:pPr lvl="1"/>
            <a:r>
              <a:rPr lang="en-US" sz="2000" dirty="0" smtClean="0"/>
              <a:t>States: (</a:t>
            </a:r>
            <a:r>
              <a:rPr lang="en-US" sz="2000" dirty="0" err="1" smtClean="0"/>
              <a:t>x,y</a:t>
            </a:r>
            <a:r>
              <a:rPr lang="en-US" sz="2000" dirty="0" smtClean="0"/>
              <a:t>) location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only</a:t>
            </a:r>
          </a:p>
          <a:p>
            <a:pPr lvl="1"/>
            <a:r>
              <a:rPr lang="en-US" sz="2000" dirty="0" smtClean="0"/>
              <a:t>Goal test: is (</a:t>
            </a:r>
            <a:r>
              <a:rPr lang="en-US" sz="2000" dirty="0" err="1" smtClean="0"/>
              <a:t>x,y</a:t>
            </a:r>
            <a:r>
              <a:rPr lang="en-US" sz="2000" dirty="0" smtClean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 smtClean="0"/>
              <a:t>Problem: Eat-All-Dots</a:t>
            </a:r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dot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and possibly a dot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includes every </a:t>
            </a:r>
            <a:r>
              <a:rPr lang="en-US" sz="2000" dirty="0">
                <a:latin typeface="Calibri" pitchFamily="34" charset="0"/>
              </a:rPr>
              <a:t>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</a:t>
            </a:r>
            <a:r>
              <a:rPr lang="en-US" sz="2000" dirty="0" smtClean="0">
                <a:latin typeface="Calibri" pitchFamily="34" charset="0"/>
              </a:rPr>
              <a:t>for planning (abstraction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 smtClean="0"/>
              <a:t>World state:</a:t>
            </a:r>
          </a:p>
          <a:p>
            <a:pPr lvl="1"/>
            <a:r>
              <a:rPr lang="en-US" sz="2000" dirty="0" smtClean="0"/>
              <a:t>Agent positions: 120</a:t>
            </a:r>
          </a:p>
          <a:p>
            <a:pPr lvl="1"/>
            <a:r>
              <a:rPr lang="en-US" sz="2000" dirty="0" smtClean="0"/>
              <a:t>Food count: 30</a:t>
            </a:r>
          </a:p>
          <a:p>
            <a:pPr lvl="1"/>
            <a:r>
              <a:rPr lang="en-US" sz="2000" dirty="0" smtClean="0"/>
              <a:t>Ghost positions: 12</a:t>
            </a:r>
          </a:p>
          <a:p>
            <a:pPr lvl="1"/>
            <a:r>
              <a:rPr lang="en-US" sz="2000" dirty="0" smtClean="0"/>
              <a:t>Agent facing: NSEW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How many</a:t>
            </a:r>
          </a:p>
          <a:p>
            <a:pPr lvl="1"/>
            <a:r>
              <a:rPr lang="en-US" sz="2000" dirty="0" smtClean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)x(12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)x4</a:t>
            </a:r>
          </a:p>
          <a:p>
            <a:pPr lvl="1"/>
            <a:r>
              <a:rPr lang="en-US" sz="2000" dirty="0" smtClean="0"/>
              <a:t>States for </a:t>
            </a:r>
            <a:r>
              <a:rPr lang="en-US" sz="2000" dirty="0" err="1" smtClean="0"/>
              <a:t>pathing</a:t>
            </a:r>
            <a:r>
              <a:rPr lang="en-US" sz="2000" dirty="0" smtClean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</a:t>
            </a:r>
          </a:p>
          <a:p>
            <a:pPr lvl="1"/>
            <a:r>
              <a:rPr lang="en-US" sz="2000" dirty="0" smtClean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 smtClean="0"/>
              <a:t>Problem: eat all dots while keeping the ghosts </a:t>
            </a:r>
            <a:r>
              <a:rPr lang="en-US" sz="2800" dirty="0" err="1" smtClean="0"/>
              <a:t>perma</a:t>
            </a:r>
            <a:r>
              <a:rPr lang="en-US" sz="2800" dirty="0" smtClean="0"/>
              <a:t>-scared</a:t>
            </a:r>
          </a:p>
          <a:p>
            <a:r>
              <a:rPr lang="en-US" sz="2800" dirty="0" smtClean="0"/>
              <a:t>What does the state space have to specify?</a:t>
            </a:r>
          </a:p>
          <a:p>
            <a:pPr lvl="1"/>
            <a:r>
              <a:rPr lang="en-US" sz="2400" dirty="0" smtClean="0"/>
              <a:t>(agent position, dot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power pellet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remaining scared time)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state space graph, each state occurs only once!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search graph, each state occurs only once!</a:t>
            </a:r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Tiny </a:t>
            </a:r>
            <a:r>
              <a:rPr lang="en-US" i="1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 for a tiny search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search tree:</a:t>
            </a:r>
          </a:p>
          <a:p>
            <a:pPr lvl="1" eaLnBrk="1" hangingPunct="1"/>
            <a:r>
              <a:rPr lang="en-US" sz="2000" dirty="0" smtClean="0"/>
              <a:t>A “what if” tree of plans and their outcomes</a:t>
            </a:r>
          </a:p>
          <a:p>
            <a:pPr lvl="1" eaLnBrk="1" hangingPunct="1"/>
            <a:r>
              <a:rPr lang="en-US" sz="2000" dirty="0" smtClean="0"/>
              <a:t>The start state is the root node</a:t>
            </a:r>
          </a:p>
          <a:p>
            <a:pPr lvl="1" eaLnBrk="1" hangingPunct="1"/>
            <a:r>
              <a:rPr lang="en-US" sz="2000" dirty="0" smtClean="0"/>
              <a:t>Children correspond to successors</a:t>
            </a:r>
          </a:p>
          <a:p>
            <a:pPr lvl="1" eaLnBrk="1" hangingPunct="1"/>
            <a:r>
              <a:rPr lang="en-US" sz="2000" dirty="0" smtClean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 smtClean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</a:t>
            </a:r>
            <a:r>
              <a:rPr lang="en-US" i="1" dirty="0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Maintain a </a:t>
            </a:r>
            <a:r>
              <a:rPr lang="en-US" dirty="0" smtClean="0">
                <a:solidFill>
                  <a:srgbClr val="CC0000"/>
                </a:solidFill>
              </a:rPr>
              <a:t>fringe </a:t>
            </a:r>
            <a:r>
              <a:rPr lang="en-US" dirty="0" smtClean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</a:t>
            </a:r>
            <a:r>
              <a:rPr lang="en-US" i="1" dirty="0" smtClean="0">
                <a:latin typeface="Calibri" pitchFamily="34" charset="0"/>
              </a:rPr>
              <a:t>a deepest </a:t>
            </a:r>
            <a:r>
              <a:rPr lang="en-US" i="1" dirty="0">
                <a:latin typeface="Calibri" pitchFamily="34" charset="0"/>
              </a:rPr>
              <a:t>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 smtClean="0"/>
              <a:t>Complete: Guaranteed to find a solution if one exists?</a:t>
            </a:r>
          </a:p>
          <a:p>
            <a:r>
              <a:rPr lang="en-US" sz="2400" dirty="0" smtClean="0"/>
              <a:t>Optimal: Guaranteed to find the least cost path?</a:t>
            </a:r>
          </a:p>
          <a:p>
            <a:r>
              <a:rPr lang="en-US" sz="2400" dirty="0" smtClean="0"/>
              <a:t>Time complexity?</a:t>
            </a:r>
          </a:p>
          <a:p>
            <a:r>
              <a:rPr lang="en-US" sz="2400" dirty="0" smtClean="0"/>
              <a:t>Space complexity?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Cartoon of search tree:</a:t>
            </a:r>
          </a:p>
          <a:p>
            <a:pPr lvl="1"/>
            <a:r>
              <a:rPr lang="en-US" sz="2000" dirty="0" smtClean="0"/>
              <a:t>b is the branching factor</a:t>
            </a:r>
          </a:p>
          <a:p>
            <a:pPr lvl="1"/>
            <a:r>
              <a:rPr lang="en-US" sz="2000" dirty="0" smtClean="0"/>
              <a:t>m is the maximum depth</a:t>
            </a:r>
          </a:p>
          <a:p>
            <a:pPr lvl="1"/>
            <a:r>
              <a:rPr lang="en-US" sz="2000" dirty="0" smtClean="0"/>
              <a:t>solutions at various depths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nodes in entire tree?</a:t>
            </a:r>
          </a:p>
          <a:p>
            <a:pPr lvl="1"/>
            <a:r>
              <a:rPr lang="en-US" sz="2000" dirty="0" smtClean="0"/>
              <a:t>1 + b + b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…. 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 =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 smtClean="0"/>
              <a:t>What nodes DFS expand?</a:t>
            </a:r>
          </a:p>
          <a:p>
            <a:pPr lvl="1"/>
            <a:r>
              <a:rPr lang="en-US" sz="2000" dirty="0" smtClean="0"/>
              <a:t>Some left prefix of the tree.</a:t>
            </a:r>
          </a:p>
          <a:p>
            <a:pPr lvl="1"/>
            <a:r>
              <a:rPr lang="en-US" sz="2000" dirty="0" smtClean="0"/>
              <a:t>Could process the whole tree!</a:t>
            </a:r>
          </a:p>
          <a:p>
            <a:pPr lvl="1"/>
            <a:r>
              <a:rPr lang="en-US" sz="2000" dirty="0" smtClean="0"/>
              <a:t>If m is finite,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Only has siblings on path to root, so O(</a:t>
            </a:r>
            <a:r>
              <a:rPr lang="en-US" sz="2000" dirty="0" err="1" smtClean="0"/>
              <a:t>bm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m could be infinite, so only if we prevent cycles (more later)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No, it finds the “leftmost” solution, regardless of depth or cost</a:t>
            </a:r>
          </a:p>
          <a:p>
            <a:pPr lvl="1"/>
            <a:endParaRPr lang="en-US" sz="2000" dirty="0" smtClean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</a:t>
            </a:r>
            <a:r>
              <a:rPr lang="en-US" i="1" dirty="0" smtClean="0">
                <a:latin typeface="Calibri" pitchFamily="34" charset="0"/>
              </a:rPr>
              <a:t>expand a </a:t>
            </a:r>
            <a:r>
              <a:rPr lang="en-US" i="1" dirty="0">
                <a:latin typeface="Calibri" pitchFamily="34" charset="0"/>
              </a:rPr>
              <a:t>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 smtClean="0"/>
              <a:t>What nodes does BFS expand?</a:t>
            </a:r>
          </a:p>
          <a:p>
            <a:pPr lvl="1"/>
            <a:r>
              <a:rPr lang="en-US" sz="2000" dirty="0" smtClean="0"/>
              <a:t>Processes all nodes above shallowest solution</a:t>
            </a:r>
          </a:p>
          <a:p>
            <a:pPr lvl="1"/>
            <a:r>
              <a:rPr lang="en-US" sz="2000" dirty="0" smtClean="0"/>
              <a:t>Let depth of shallowest solution be s</a:t>
            </a:r>
          </a:p>
          <a:p>
            <a:pPr lvl="1"/>
            <a:r>
              <a:rPr lang="en-US" sz="2000" dirty="0" smtClean="0"/>
              <a:t>Search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s must be finite if a solution exists, so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BFS outperform DFS?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 smtClean="0">
                <a:solidFill>
                  <a:srgbClr val="C00000"/>
                </a:solidFill>
              </a:rPr>
              <a:t>bfs</a:t>
            </a:r>
            <a:r>
              <a:rPr lang="en-US" dirty="0" smtClean="0">
                <a:solidFill>
                  <a:srgbClr val="C00000"/>
                </a:solidFill>
              </a:rPr>
              <a:t> maze water (L2D6)]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 smtClean="0"/>
              <a:t>Idea: get DFS’s space advantage with BFS’s time / shallow-solution advantages</a:t>
            </a:r>
          </a:p>
          <a:p>
            <a:pPr lvl="1"/>
            <a:r>
              <a:rPr lang="en-US" sz="2400" dirty="0" smtClean="0"/>
              <a:t>Run a DFS with depth limit 1.  If no solution…</a:t>
            </a:r>
          </a:p>
          <a:p>
            <a:pPr lvl="1"/>
            <a:r>
              <a:rPr lang="en-US" sz="2400" dirty="0" smtClean="0"/>
              <a:t>Run a DFS with depth limit 2.  If no solution…</a:t>
            </a:r>
          </a:p>
          <a:p>
            <a:pPr lvl="1"/>
            <a:r>
              <a:rPr lang="en-US" sz="2400" dirty="0" smtClean="0"/>
              <a:t>Run a DFS with depth limit 3.  …..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Isn’t that wastefully redundant?</a:t>
            </a:r>
          </a:p>
          <a:p>
            <a:pPr lvl="1"/>
            <a:r>
              <a:rPr lang="en-US" sz="2400" dirty="0" smtClean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 smtClean="0"/>
              <a:t>What nodes </a:t>
            </a:r>
            <a:r>
              <a:rPr lang="en-US" sz="2400" smtClean="0"/>
              <a:t>does UCS </a:t>
            </a:r>
            <a:r>
              <a:rPr lang="en-US" sz="2400" dirty="0" smtClean="0"/>
              <a:t>expand?</a:t>
            </a:r>
          </a:p>
          <a:p>
            <a:pPr lvl="1"/>
            <a:r>
              <a:rPr lang="en-US" sz="2000" dirty="0" smtClean="0"/>
              <a:t>Processes all nodes with cost less than cheapest solution!</a:t>
            </a:r>
          </a:p>
          <a:p>
            <a:pPr lvl="1"/>
            <a:r>
              <a:rPr lang="en-US" sz="2000" dirty="0" smtClean="0"/>
              <a:t>If that solution costs </a:t>
            </a:r>
            <a:r>
              <a:rPr lang="en-US" sz="2000" i="1" dirty="0" smtClean="0">
                <a:latin typeface="Times New Roman" pitchFamily="18" charset="0"/>
              </a:rPr>
              <a:t>C* </a:t>
            </a:r>
            <a:r>
              <a:rPr lang="en-US" sz="2000" dirty="0" smtClean="0"/>
              <a:t>and arcs cost at least 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 smtClean="0">
                <a:sym typeface="Symbol" pitchFamily="18" charset="2"/>
              </a:rPr>
              <a:t>,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then the “effective depth” is roughly </a:t>
            </a:r>
            <a:r>
              <a:rPr lang="en-US" sz="2000" i="1" dirty="0" smtClean="0">
                <a:latin typeface="Times New Roman" pitchFamily="18" charset="0"/>
              </a:rPr>
              <a:t>C*/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 smtClean="0"/>
          </a:p>
          <a:p>
            <a:pPr lvl="1"/>
            <a:r>
              <a:rPr lang="en-US" sz="2000" dirty="0" smtClean="0"/>
              <a:t>Takes time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 (exponential in effective depth)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Assuming best solution has a finite cost and minimum arc cost is positive,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latin typeface="Times New Roman" pitchFamily="18" charset="0"/>
              </a:rPr>
              <a:t>C*/</a:t>
            </a:r>
            <a:r>
              <a:rPr lang="en-US" i="1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 smtClean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Optimal</a:t>
            </a:r>
            <a:endParaRPr lang="en-US" dirty="0"/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 smtClean="0"/>
              <a:t>Search operates over models of the world</a:t>
            </a:r>
          </a:p>
          <a:p>
            <a:pPr lvl="1"/>
            <a:r>
              <a:rPr lang="en-US" dirty="0" smtClean="0"/>
              <a:t>The agent doesn’t actually try all the plans out in the real world!</a:t>
            </a:r>
          </a:p>
          <a:p>
            <a:pPr lvl="1"/>
            <a:r>
              <a:rPr lang="en-US" dirty="0" smtClean="0"/>
              <a:t>Planning is all “in simulation”</a:t>
            </a:r>
          </a:p>
          <a:p>
            <a:pPr lvl="1"/>
            <a:r>
              <a:rPr lang="en-US" dirty="0" smtClean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Graph search is almost always better than tree search (when not?)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Implement your closed list as a </a:t>
            </a:r>
            <a:r>
              <a:rPr lang="en-US" sz="2800" dirty="0" err="1" smtClean="0"/>
              <a:t>dict</a:t>
            </a:r>
            <a:r>
              <a:rPr lang="en-US" sz="2800" dirty="0" smtClean="0"/>
              <a:t> or set!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Odd </a:t>
            </a:r>
            <a:endParaRPr lang="en-US" dirty="0"/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Planning vs. </a:t>
            </a:r>
            <a:r>
              <a:rPr lang="en-US" sz="2400" dirty="0" err="1" smtClean="0"/>
              <a:t>replanning</a:t>
            </a:r>
            <a:endParaRPr lang="en-US" sz="2000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err="1" smtClean="0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 (L2D3)]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mastermind (L2D4)]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Mastermind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37455</TotalTime>
  <Words>2168</Words>
  <Application>Microsoft Macintosh PowerPoint</Application>
  <PresentationFormat>Widescreen</PresentationFormat>
  <Paragraphs>613</Paragraphs>
  <Slides>53</Slides>
  <Notes>12</Notes>
  <HiddenSlides>1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CSE 511A: Introduction to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Garnett, Roman</cp:lastModifiedBy>
  <cp:revision>2000</cp:revision>
  <cp:lastPrinted>2014-01-23T07:59:40Z</cp:lastPrinted>
  <dcterms:created xsi:type="dcterms:W3CDTF">2004-08-27T04:16:05Z</dcterms:created>
  <dcterms:modified xsi:type="dcterms:W3CDTF">2017-08-30T19:42:11Z</dcterms:modified>
</cp:coreProperties>
</file>